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mailto:ddebernardy@protonmail.com" TargetMode="External"/><Relationship Id="rId4" Type="http://schemas.openxmlformats.org/officeDocument/2006/relationships/hyperlink" Target="https://ddebernardy.substack.com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eartharxiv.org/repository/view/5246/" TargetMode="External"/><Relationship Id="rId3" Type="http://schemas.openxmlformats.org/officeDocument/2006/relationships/hyperlink" Target="https://ddebernardy.substack.com/p/a-climate-counternarrative" TargetMode="External"/><Relationship Id="rId4" Type="http://schemas.openxmlformats.org/officeDocument/2006/relationships/hyperlink" Target="https://ddebernardy.substack.com/p/a-natural-language" TargetMode="External"/><Relationship Id="rId5" Type="http://schemas.openxmlformats.org/officeDocument/2006/relationships/hyperlink" Target="https://ddebernardy.substack.com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fullsizeoutput_606a.jpeg" descr="fullsizeoutput_606a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9922935" y="-32489"/>
            <a:ext cx="14122990" cy="10927410"/>
          </a:xfrm>
          <a:prstGeom prst="rect">
            <a:avLst/>
          </a:prstGeom>
        </p:spPr>
      </p:pic>
      <p:sp>
        <p:nvSpPr>
          <p:cNvPr id="152" name="A Climate Counternarrative"/>
          <p:cNvSpPr txBox="1"/>
          <p:nvPr>
            <p:ph type="title"/>
          </p:nvPr>
        </p:nvSpPr>
        <p:spPr>
          <a:xfrm>
            <a:off x="1206500" y="9830973"/>
            <a:ext cx="18620729" cy="1941927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/>
            <a:r>
              <a:t>A Climate Counternarrative</a:t>
            </a:r>
          </a:p>
        </p:txBody>
      </p:sp>
      <p:sp>
        <p:nvSpPr>
          <p:cNvPr id="153" name="Denis de Bernardy…"/>
          <p:cNvSpPr txBox="1"/>
          <p:nvPr>
            <p:ph type="body" idx="22"/>
          </p:nvPr>
        </p:nvSpPr>
        <p:spPr>
          <a:xfrm>
            <a:off x="1207690" y="1106137"/>
            <a:ext cx="21968621" cy="19419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Denis de Bernardy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ddebernardy@protonmail.com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//ddebernardy.substack.com</a:t>
            </a:r>
          </a:p>
        </p:txBody>
      </p:sp>
      <p:sp>
        <p:nvSpPr>
          <p:cNvPr id="154" name="The Scientific Consensus is Wrong: It’s Soil, Not Oil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Scientific Consensus is Wrong: It’s Soil, Not Oil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You can tell when farmers are tilling, harvesting, or using fire to clear land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2194505">
              <a:defRPr spc="-208" sz="10439"/>
            </a:pPr>
            <a:r>
              <a:t>You can tell when farmers are tilling,</a:t>
            </a:r>
            <a:br/>
            <a:r>
              <a:t>harvesting, or using fire to clear land.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creen Shot 2023-04-11 at 7.58.08 PM.png" descr="Screen Shot 2023-04-11 at 7.58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658" y="19947"/>
            <a:ext cx="10823864" cy="6764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creen Shot 2023-04-11 at 7.58.51 PM.png" descr="Screen Shot 2023-04-11 at 7.58.5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27439" y="19947"/>
            <a:ext cx="10823490" cy="6764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creen Shot 2023-04-11 at 7.59.33 PM.png" descr="Screen Shot 2023-04-11 at 7.59.3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1745" y="6931675"/>
            <a:ext cx="10823005" cy="6764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creen Shot 2023-04-11 at 8.00.52 PM.png" descr="Screen Shot 2023-04-11 at 8.00.5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16735" y="6924807"/>
            <a:ext cx="10844983" cy="677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he Science is confusing a canopy loss problem for an energy problem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243271">
              <a:defRPr spc="-213" sz="10672"/>
            </a:lvl1pPr>
          </a:lstStyle>
          <a:p>
            <a:pPr/>
            <a:r>
              <a:t>The Science is confusing a canopy loss problem for an energy problem.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Beneficial Plant Foo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Beneficial Plant Food</a:t>
            </a:r>
          </a:p>
        </p:txBody>
      </p:sp>
      <p:sp>
        <p:nvSpPr>
          <p:cNvPr id="205" name="12% of atmospheric CO2 (Skrable et al, 2022)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12% of atmospheric CO2 (Skrable et al, 2022).</a:t>
            </a:r>
          </a:p>
          <a:p>
            <a:pPr/>
            <a:r>
              <a:t>Likely comes from sources with no nearby plants, like industrial smokestacks or airplanes.</a:t>
            </a:r>
          </a:p>
          <a:p>
            <a:pPr/>
            <a:r>
              <a:t>Rocket mass heater and drip irrigation like setups could be used to bio-sequester it.</a:t>
            </a:r>
          </a:p>
          <a:p>
            <a:pPr/>
            <a:r>
              <a:t>Or just leave it up there.</a:t>
            </a:r>
          </a:p>
        </p:txBody>
      </p:sp>
      <p:pic>
        <p:nvPicPr>
          <p:cNvPr id="206" name="rocket-mass-heater.jpg" descr="rocket-mass-heater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6873" t="0" r="6873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07" name="A rocket mass heater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A rocket mass heater</a:t>
            </a:r>
          </a:p>
        </p:txBody>
      </p:sp>
      <p:sp>
        <p:nvSpPr>
          <p:cNvPr id="208" name="Fossil Fu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Fossil Fuels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Man-Made Desertific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Desertification</a:t>
            </a:r>
          </a:p>
        </p:txBody>
      </p:sp>
      <p:sp>
        <p:nvSpPr>
          <p:cNvPr id="211" name="Soil with less carbon and less cover retains less water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Soil with less carbon and less cover retains less water.</a:t>
            </a:r>
          </a:p>
          <a:p>
            <a:pPr/>
            <a:r>
              <a:t>Topsoil loss is desertification.</a:t>
            </a:r>
          </a:p>
          <a:p>
            <a:pPr lvl="1"/>
            <a:r>
              <a:t>Compounded by plantations.</a:t>
            </a:r>
          </a:p>
          <a:p>
            <a:pPr/>
            <a:r>
              <a:t>Desertification is reversible.</a:t>
            </a:r>
          </a:p>
          <a:p>
            <a:pPr lvl="1"/>
            <a:r>
              <a:t>Slow down water and wind.</a:t>
            </a:r>
          </a:p>
          <a:p>
            <a:pPr/>
            <a:r>
              <a:t>Biodiversity loss, floods, and fires are largely man-made.</a:t>
            </a:r>
          </a:p>
        </p:txBody>
      </p:sp>
      <p:pic>
        <p:nvPicPr>
          <p:cNvPr id="212" name="loess-plateau.jpg" descr="loess-plateau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7320" t="0" r="7320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13" name="Loess Plateau, before and after restoration"/>
          <p:cNvSpPr/>
          <p:nvPr/>
        </p:nvSpPr>
        <p:spPr>
          <a:xfrm>
            <a:off x="12192000" y="12553751"/>
            <a:ext cx="10916875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Loess Plateau, before and after restoration</a:t>
            </a:r>
          </a:p>
        </p:txBody>
      </p:sp>
      <p:sp>
        <p:nvSpPr>
          <p:cNvPr id="214" name="Disputable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Disputable Science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A Carbon Accounting Chicane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463003">
              <a:lnSpc>
                <a:spcPct val="80000"/>
              </a:lnSpc>
              <a:defRPr spc="-102" sz="5100"/>
            </a:lvl1pPr>
          </a:lstStyle>
          <a:p>
            <a:pPr/>
            <a:r>
              <a:t>A Carbon Accounting Chicanery</a:t>
            </a:r>
          </a:p>
        </p:txBody>
      </p:sp>
      <p:sp>
        <p:nvSpPr>
          <p:cNvPr id="217" name="Carbon “income” sources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“income” sources:</a:t>
            </a:r>
          </a:p>
          <a:p>
            <a:pPr lvl="1"/>
            <a:r>
              <a:t>Carbon allowances.</a:t>
            </a:r>
          </a:p>
          <a:p>
            <a:pPr lvl="1"/>
            <a:r>
              <a:t>Carbon credits (indulgences).</a:t>
            </a:r>
          </a:p>
          <a:p>
            <a:pPr lvl="1"/>
            <a:r>
              <a:t>Green tech.</a:t>
            </a:r>
          </a:p>
          <a:p>
            <a:pPr/>
            <a:r>
              <a:t>Carbon offsets:</a:t>
            </a:r>
          </a:p>
          <a:p>
            <a:pPr lvl="1"/>
            <a:r>
              <a:t>Subsidies (plantations, mines).</a:t>
            </a:r>
          </a:p>
          <a:p>
            <a:pPr lvl="1"/>
            <a:r>
              <a:t>Land grabs (conservancies).</a:t>
            </a:r>
          </a:p>
        </p:txBody>
      </p:sp>
      <p:pic>
        <p:nvPicPr>
          <p:cNvPr id="218" name="bestinclass4.png" descr="bestinclass4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37" t="0" r="237" b="0"/>
          <a:stretch>
            <a:fillRect/>
          </a:stretch>
        </p:blipFill>
        <p:spPr>
          <a:xfrm>
            <a:off x="11768477" y="1263848"/>
            <a:ext cx="11754467" cy="11188205"/>
          </a:xfrm>
          <a:prstGeom prst="rect">
            <a:avLst/>
          </a:prstGeom>
        </p:spPr>
      </p:pic>
      <p:sp>
        <p:nvSpPr>
          <p:cNvPr id="219" name="Shameless Frau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Shameless Fraud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Green New Worl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Green New World</a:t>
            </a:r>
          </a:p>
        </p:txBody>
      </p:sp>
      <p:sp>
        <p:nvSpPr>
          <p:cNvPr id="222" name="Programmable money (CBDCs)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Programmable money (CBDCs).</a:t>
            </a:r>
          </a:p>
          <a:p>
            <a:pPr/>
            <a:r>
              <a:t>Monitoring (ESGs, 15-min cities).</a:t>
            </a:r>
          </a:p>
          <a:p>
            <a:pPr/>
            <a:r>
              <a:t>Tithes (nature-based solutions).</a:t>
            </a:r>
          </a:p>
          <a:p>
            <a:pPr/>
            <a:r>
              <a:t>Land grabs (30x30 plan, mines).</a:t>
            </a:r>
          </a:p>
          <a:p>
            <a:pPr/>
            <a:r>
              <a:t>Inverted values (reparations).</a:t>
            </a:r>
          </a:p>
          <a:p>
            <a:pPr/>
            <a:r>
              <a:t>Depopulation (jabs, famines).</a:t>
            </a:r>
          </a:p>
          <a:p>
            <a:pPr/>
            <a:r>
              <a:t>New Age religion.</a:t>
            </a:r>
          </a:p>
        </p:txBody>
      </p:sp>
      <p:pic>
        <p:nvPicPr>
          <p:cNvPr id="223" name="obey.jpg" descr="obey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92000" y="-401771"/>
            <a:ext cx="10916874" cy="14519442"/>
          </a:xfrm>
          <a:prstGeom prst="rect">
            <a:avLst/>
          </a:prstGeom>
        </p:spPr>
      </p:pic>
      <p:sp>
        <p:nvSpPr>
          <p:cNvPr id="224" name="Control 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Control 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nservancies are tax exempt, will collect a green tithe, and will be exempt from wealth clawbacks. Their elite beneficiaries will have the last laugh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1609303">
              <a:defRPr spc="-153" sz="7656"/>
            </a:lvl1pPr>
          </a:lstStyle>
          <a:p>
            <a:pPr/>
            <a:r>
              <a:t>Conservancies are tax exempt, will collect a green tithe, and will be exempt from wealth clawbacks. Their elite beneficiaries will have the last laugh.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Exploring Furth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Exploring Further</a:t>
            </a:r>
          </a:p>
        </p:txBody>
      </p:sp>
      <p:sp>
        <p:nvSpPr>
          <p:cNvPr id="22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Revisiting the Climate Narrative (short article): https://eartharxiv.org/repository/view/5246/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Revisiting the Climate Narrative (short article):</a:t>
            </a:r>
            <a:br/>
            <a:r>
              <a:rPr u="sng">
                <a:hlinkClick r:id="rId2" invalidUrl="" action="" tgtFrame="" tooltip="" history="1" highlightClick="0" endSnd="0"/>
              </a:rPr>
              <a:t>https://eartharxiv.org/repository/view/5246/</a:t>
            </a:r>
          </a:p>
          <a:p>
            <a:pPr/>
            <a:r>
              <a:t>A Climate Counternarrative (extended article):</a:t>
            </a:r>
            <a:br/>
            <a:r>
              <a:rPr u="sng">
                <a:hlinkClick r:id="rId3" invalidUrl="" action="" tgtFrame="" tooltip="" history="1" highlightClick="0" endSnd="0"/>
              </a:rPr>
              <a:t>https://ddebernardy.substack.com/p/a-climate-counternarrative</a:t>
            </a:r>
          </a:p>
          <a:p>
            <a:pPr/>
            <a:r>
              <a:t>A Natural Language (book):</a:t>
            </a:r>
            <a:br/>
            <a:r>
              <a:rPr u="sng">
                <a:hlinkClick r:id="rId4" invalidUrl="" action="" tgtFrame="" tooltip="" history="1" highlightClick="0" endSnd="0"/>
              </a:rPr>
              <a:t>https://ddebernardy.substack.com/p/a-natural-language</a:t>
            </a:r>
          </a:p>
          <a:p>
            <a:pPr/>
            <a:r>
              <a:t>A Natural Language (SubStack):</a:t>
            </a:r>
            <a:br/>
            <a:r>
              <a:rPr u="sng">
                <a:hlinkClick r:id="rId5" invalidUrl="" action="" tgtFrame="" tooltip="" history="1" highlightClick="0" endSnd="0"/>
              </a:rPr>
              <a:t>https://ddebernardy.substack.com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Let’s Work Togeth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Let’s Work Together</a:t>
            </a:r>
          </a:p>
        </p:txBody>
      </p:sp>
      <p:sp>
        <p:nvSpPr>
          <p:cNvPr id="233" name="Litigating the attribution science could thwart the agenda, so it is very risky for the conspirator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Litigating the attribution science could thwart the agenda, so it is very risky for the conspirators.</a:t>
            </a:r>
          </a:p>
          <a:p>
            <a:pPr/>
            <a:r>
              <a:t>Potential angles of attack:</a:t>
            </a:r>
          </a:p>
          <a:p>
            <a:pPr lvl="1"/>
            <a:r>
              <a:t>Need for carbon offsets.</a:t>
            </a:r>
          </a:p>
          <a:p>
            <a:pPr lvl="1"/>
            <a:r>
              <a:t>Need for conservation.</a:t>
            </a:r>
          </a:p>
          <a:p>
            <a:pPr lvl="1"/>
            <a:r>
              <a:t>Motives of conservancies.</a:t>
            </a:r>
          </a:p>
          <a:p>
            <a:pPr lvl="1"/>
            <a:r>
              <a:t>Soundness of the laws.</a:t>
            </a:r>
          </a:p>
        </p:txBody>
      </p:sp>
      <p:pic>
        <p:nvPicPr>
          <p:cNvPr id="234" name="gravel.jpg" descr="gravel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2101" t="0" r="12848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35" name="Next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Steps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A Disabused Environmentalist"/>
          <p:cNvSpPr txBox="1"/>
          <p:nvPr>
            <p:ph type="body" idx="21"/>
          </p:nvPr>
        </p:nvSpPr>
        <p:spPr>
          <a:xfrm>
            <a:off x="1206500" y="2372962"/>
            <a:ext cx="9779000" cy="8992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92479">
              <a:defRPr sz="5280"/>
            </a:lvl1pPr>
          </a:lstStyle>
          <a:p>
            <a:pPr/>
            <a:r>
              <a:t>A Disabused Environmentalist</a:t>
            </a:r>
          </a:p>
        </p:txBody>
      </p:sp>
      <p:sp>
        <p:nvSpPr>
          <p:cNvPr id="157" name="Engineer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Engineer</a:t>
            </a:r>
          </a:p>
          <a:p>
            <a:pPr/>
            <a:r>
              <a:t>Permaculture</a:t>
            </a:r>
          </a:p>
          <a:p>
            <a:pPr lvl="1"/>
            <a:r>
              <a:t>Agroecology</a:t>
            </a:r>
          </a:p>
          <a:p>
            <a:pPr lvl="1"/>
            <a:r>
              <a:t>Soil Science</a:t>
            </a:r>
          </a:p>
          <a:p>
            <a:pPr/>
            <a:r>
              <a:t>Publications</a:t>
            </a:r>
          </a:p>
          <a:p>
            <a:pPr lvl="1"/>
            <a:r>
              <a:t>A Natural Language</a:t>
            </a:r>
          </a:p>
          <a:p>
            <a:pPr lvl="1"/>
            <a:r>
              <a:t>A Climate Counternarrative</a:t>
            </a:r>
          </a:p>
        </p:txBody>
      </p:sp>
      <p:pic>
        <p:nvPicPr>
          <p:cNvPr id="158" name="denis-large.jpg" descr="denis-large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5450" r="0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59" name="About the Auth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the Author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 Deeply Misleading Mode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Deeply Misleading Model</a:t>
            </a:r>
          </a:p>
        </p:txBody>
      </p:sp>
      <p:sp>
        <p:nvSpPr>
          <p:cNvPr id="162" name="Industrial Activities: 7.7G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Industrial Activities: 7.7Gt</a:t>
            </a:r>
          </a:p>
          <a:p>
            <a:pPr/>
            <a:r>
              <a:t>Land Use Change: 1.1Gt</a:t>
            </a:r>
          </a:p>
          <a:p>
            <a:pPr/>
            <a:r>
              <a:t>Terrestrial Plants:</a:t>
            </a:r>
          </a:p>
          <a:p>
            <a:pPr lvl="1"/>
            <a:r>
              <a:t>Plant Respiration: 59Gt</a:t>
            </a:r>
          </a:p>
          <a:p>
            <a:pPr lvl="1"/>
            <a:r>
              <a:t>Soil Decomposition: 57Gt</a:t>
            </a:r>
          </a:p>
          <a:p>
            <a:pPr lvl="1"/>
            <a:r>
              <a:t>Photosynthesis: 120Gt</a:t>
            </a:r>
          </a:p>
          <a:p>
            <a:pPr/>
            <a:r>
              <a:t>Silences internal dynamics.</a:t>
            </a:r>
          </a:p>
        </p:txBody>
      </p:sp>
      <p:pic>
        <p:nvPicPr>
          <p:cNvPr id="163" name="Source: GLOBE Carbon Cycle Project" descr="Source: GLOBE Carbon Cycle Project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6951" t="7974" r="12339" b="19643"/>
          <a:stretch>
            <a:fillRect/>
          </a:stretch>
        </p:blipFill>
        <p:spPr>
          <a:xfrm>
            <a:off x="10931864" y="1787128"/>
            <a:ext cx="13529563" cy="10141642"/>
          </a:xfrm>
          <a:prstGeom prst="rect">
            <a:avLst/>
          </a:prstGeom>
        </p:spPr>
      </p:pic>
      <p:sp>
        <p:nvSpPr>
          <p:cNvPr id="164" name="Source: GLOBE Carbon Cycle Project"/>
          <p:cNvSpPr/>
          <p:nvPr/>
        </p:nvSpPr>
        <p:spPr>
          <a:xfrm>
            <a:off x="10931864" y="12030471"/>
            <a:ext cx="13529563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Source: GLOBE Carbon Cycle Project</a:t>
            </a:r>
          </a:p>
        </p:txBody>
      </p:sp>
      <p:sp>
        <p:nvSpPr>
          <p:cNvPr id="165" name="The Carbon Cyc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Carbon Cycle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rivially Avoidable Emission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Trivially Avoidable Emissions</a:t>
            </a:r>
          </a:p>
        </p:txBody>
      </p:sp>
      <p:sp>
        <p:nvSpPr>
          <p:cNvPr id="168" name="Plume of CO2 when you clear a forest (Korkiakoski et al, 2019)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Plume of CO2 when you clear a forest (Korkiakoski et al, 2019).</a:t>
            </a:r>
          </a:p>
          <a:p>
            <a:pPr/>
            <a:r>
              <a:t>Continues until the canopy is mature enough to soak it up.</a:t>
            </a:r>
          </a:p>
          <a:p>
            <a:pPr/>
            <a:r>
              <a:t>No plume when you thin instead (Vesala et al, 2015).</a:t>
            </a:r>
          </a:p>
          <a:p>
            <a:pPr/>
            <a:r>
              <a:t>Trees keep the fungi alive, break the wind, and soak up the CO2.</a:t>
            </a:r>
          </a:p>
        </p:txBody>
      </p:sp>
      <p:pic>
        <p:nvPicPr>
          <p:cNvPr id="169" name="forest_clear_cut.jpg" descr="forest_clear_cut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7274" t="0" r="1727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70" name="Forest Clear-Cu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Forest Clear-Cuts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at Actually Chang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Actually Changed</a:t>
            </a:r>
          </a:p>
        </p:txBody>
      </p:sp>
      <p:sp>
        <p:nvSpPr>
          <p:cNvPr id="173" name="Forestry switched to clear-cut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Forestry switched to clear-cuts.</a:t>
            </a:r>
          </a:p>
          <a:p>
            <a:pPr/>
            <a:r>
              <a:t>Farm fields lost their hedgerows:</a:t>
            </a:r>
          </a:p>
          <a:p>
            <a:pPr lvl="1"/>
            <a:r>
              <a:t>Fewer, larger landowners.</a:t>
            </a:r>
          </a:p>
          <a:p>
            <a:pPr lvl="1"/>
            <a:r>
              <a:t>Factory farming.</a:t>
            </a:r>
          </a:p>
          <a:p>
            <a:pPr/>
            <a:r>
              <a:t>Other emissions sources:</a:t>
            </a:r>
          </a:p>
          <a:p>
            <a:pPr lvl="1"/>
            <a:r>
              <a:t>Midwest got settled.</a:t>
            </a:r>
          </a:p>
          <a:p>
            <a:pPr lvl="1"/>
            <a:r>
              <a:t>Dead shallow waters?</a:t>
            </a:r>
          </a:p>
        </p:txBody>
      </p:sp>
      <p:pic>
        <p:nvPicPr>
          <p:cNvPr id="174" name="farmland.jpg" descr="farmland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75" name="Canopy Lo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Canopy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ut Plants Back I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Put Plants Back In</a:t>
            </a:r>
          </a:p>
        </p:txBody>
      </p:sp>
      <p:sp>
        <p:nvSpPr>
          <p:cNvPr id="178" name="Forest thinning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Forest thinning.</a:t>
            </a:r>
          </a:p>
          <a:p>
            <a:pPr/>
            <a:r>
              <a:t>Alley cropping.</a:t>
            </a:r>
          </a:p>
          <a:p>
            <a:pPr/>
            <a:r>
              <a:t>Intercropping.</a:t>
            </a:r>
          </a:p>
          <a:p>
            <a:pPr/>
            <a:r>
              <a:t>Sylvopasture.</a:t>
            </a:r>
          </a:p>
          <a:p>
            <a:pPr/>
            <a:r>
              <a:t>Mob Grazing.</a:t>
            </a:r>
          </a:p>
          <a:p>
            <a:pPr/>
            <a:r>
              <a:t>Can solve biodiversity as a bonus (see roadsides or “re-wilded” gardens).</a:t>
            </a:r>
          </a:p>
        </p:txBody>
      </p:sp>
      <p:pic>
        <p:nvPicPr>
          <p:cNvPr id="179" name="cotton-pines.jpg" descr="cotton-pines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18" t="0" r="218" b="0"/>
          <a:stretch>
            <a:fillRect/>
          </a:stretch>
        </p:blipFill>
        <p:spPr>
          <a:xfrm>
            <a:off x="11333700" y="1574799"/>
            <a:ext cx="12624070" cy="10566298"/>
          </a:xfrm>
          <a:prstGeom prst="rect">
            <a:avLst/>
          </a:prstGeom>
        </p:spPr>
      </p:pic>
      <p:sp>
        <p:nvSpPr>
          <p:cNvPr id="180" name="Cotton growing in between pine alleys"/>
          <p:cNvSpPr/>
          <p:nvPr/>
        </p:nvSpPr>
        <p:spPr>
          <a:xfrm>
            <a:off x="11333700" y="12242799"/>
            <a:ext cx="12624198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Cotton growing in between pine alleys</a:t>
            </a:r>
          </a:p>
        </p:txBody>
      </p:sp>
      <p:sp>
        <p:nvSpPr>
          <p:cNvPr id="181" name="Simple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Simple Solutions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esigned By Financie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Designed By Financiers</a:t>
            </a:r>
          </a:p>
        </p:txBody>
      </p:sp>
      <p:sp>
        <p:nvSpPr>
          <p:cNvPr id="184" name="Works like a financial statemen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 like a financial statement.</a:t>
            </a:r>
          </a:p>
          <a:p>
            <a:pPr/>
            <a:r>
              <a:t>Industrial emissions get tracked like expenses (flows).</a:t>
            </a:r>
          </a:p>
          <a:p>
            <a:pPr/>
            <a:r>
              <a:t>Carbon stocks are like balance sheet entries (stocks).</a:t>
            </a:r>
          </a:p>
          <a:p>
            <a:pPr lvl="1"/>
            <a:r>
              <a:t>Tracked as stock changes using long term models.</a:t>
            </a:r>
          </a:p>
          <a:p>
            <a:pPr lvl="1"/>
            <a:r>
              <a:t>Keeps emissions out of sight.</a:t>
            </a:r>
          </a:p>
        </p:txBody>
      </p:sp>
      <p:pic>
        <p:nvPicPr>
          <p:cNvPr id="185" name="accounting.jpg" descr="accounting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5151" t="0" r="15151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86" name="Carbon Accoun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Accounting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his makes sense if and only if avoidable emissions hidden in stocks are negligible compared to those that appear as flows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1950671">
              <a:defRPr spc="-185" sz="9280"/>
            </a:lvl1pPr>
          </a:lstStyle>
          <a:p>
            <a:pPr/>
            <a:r>
              <a:t>This makes sense if and only if avoidable emissions hidden in stocks are negligible compared to those that appear as flows.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Anything But Negligib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Anything But Negligible</a:t>
            </a:r>
          </a:p>
        </p:txBody>
      </p:sp>
      <p:sp>
        <p:nvSpPr>
          <p:cNvPr id="191" name="A few kg of CO2 per square meter (Korkiakoski et al, 2019)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A few kg of CO2 per square meter (Korkiakoski et al, 2019).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On the order of 10 tons per acre.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Loggers harvest over 60m acres per year. Most of that is cleared.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A German economy or so worth of trivially avoidable emissions.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Reduced-Impact Logging aims to reduce those (for carbon offsets).</a:t>
            </a:r>
          </a:p>
        </p:txBody>
      </p:sp>
      <p:pic>
        <p:nvPicPr>
          <p:cNvPr id="192" name="forest_clear_cut.jpg" descr="forest_clear_cut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7274" t="0" r="1727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93" name="Logging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Logging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